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  <p:sldId id="260" r:id="rId5"/>
    <p:sldId id="257" r:id="rId6"/>
  </p:sldIdLst>
  <p:sldSz cx="32516763" cy="20318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73"/>
    <p:restoredTop sz="94694"/>
  </p:normalViewPr>
  <p:slideViewPr>
    <p:cSldViewPr snapToGrid="0" snapToObjects="1">
      <p:cViewPr varScale="1">
        <p:scale>
          <a:sx n="41" d="100"/>
          <a:sy n="41" d="100"/>
        </p:scale>
        <p:origin x="11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4596" y="3325260"/>
            <a:ext cx="24387572" cy="7073818"/>
          </a:xfrm>
        </p:spPr>
        <p:txBody>
          <a:bodyPr anchor="b"/>
          <a:lstStyle>
            <a:lvl1pPr algn="ctr">
              <a:defRPr sz="1600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64596" y="10671872"/>
            <a:ext cx="24387572" cy="4905578"/>
          </a:xfrm>
        </p:spPr>
        <p:txBody>
          <a:bodyPr/>
          <a:lstStyle>
            <a:lvl1pPr marL="0" indent="0" algn="ctr">
              <a:buNone/>
              <a:defRPr sz="6401"/>
            </a:lvl1pPr>
            <a:lvl2pPr marL="1219398" indent="0" algn="ctr">
              <a:buNone/>
              <a:defRPr sz="5334"/>
            </a:lvl2pPr>
            <a:lvl3pPr marL="2438796" indent="0" algn="ctr">
              <a:buNone/>
              <a:defRPr sz="4801"/>
            </a:lvl3pPr>
            <a:lvl4pPr marL="3658194" indent="0" algn="ctr">
              <a:buNone/>
              <a:defRPr sz="4267"/>
            </a:lvl4pPr>
            <a:lvl5pPr marL="4877592" indent="0" algn="ctr">
              <a:buNone/>
              <a:defRPr sz="4267"/>
            </a:lvl5pPr>
            <a:lvl6pPr marL="6096991" indent="0" algn="ctr">
              <a:buNone/>
              <a:defRPr sz="4267"/>
            </a:lvl6pPr>
            <a:lvl7pPr marL="7316389" indent="0" algn="ctr">
              <a:buNone/>
              <a:defRPr sz="4267"/>
            </a:lvl7pPr>
            <a:lvl8pPr marL="8535787" indent="0" algn="ctr">
              <a:buNone/>
              <a:defRPr sz="4267"/>
            </a:lvl8pPr>
            <a:lvl9pPr marL="9755185" indent="0" algn="ctr">
              <a:buNone/>
              <a:defRPr sz="42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50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7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269809" y="1081767"/>
            <a:ext cx="7011427" cy="172189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5527" y="1081767"/>
            <a:ext cx="20627822" cy="172189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38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627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8592" y="5065496"/>
            <a:ext cx="28045708" cy="8451894"/>
          </a:xfrm>
        </p:spPr>
        <p:txBody>
          <a:bodyPr anchor="b"/>
          <a:lstStyle>
            <a:lvl1pPr>
              <a:defRPr sz="1600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8592" y="13597349"/>
            <a:ext cx="28045708" cy="4444651"/>
          </a:xfrm>
        </p:spPr>
        <p:txBody>
          <a:bodyPr/>
          <a:lstStyle>
            <a:lvl1pPr marL="0" indent="0">
              <a:buNone/>
              <a:defRPr sz="6401">
                <a:solidFill>
                  <a:schemeClr val="tx1">
                    <a:tint val="75000"/>
                  </a:schemeClr>
                </a:solidFill>
              </a:defRPr>
            </a:lvl1pPr>
            <a:lvl2pPr marL="1219398" indent="0">
              <a:buNone/>
              <a:defRPr sz="5334">
                <a:solidFill>
                  <a:schemeClr val="tx1">
                    <a:tint val="75000"/>
                  </a:schemeClr>
                </a:solidFill>
              </a:defRPr>
            </a:lvl2pPr>
            <a:lvl3pPr marL="2438796" indent="0">
              <a:buNone/>
              <a:defRPr sz="4801">
                <a:solidFill>
                  <a:schemeClr val="tx1">
                    <a:tint val="75000"/>
                  </a:schemeClr>
                </a:solidFill>
              </a:defRPr>
            </a:lvl3pPr>
            <a:lvl4pPr marL="3658194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4pPr>
            <a:lvl5pPr marL="4877592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5pPr>
            <a:lvl6pPr marL="609699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6pPr>
            <a:lvl7pPr marL="7316389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7pPr>
            <a:lvl8pPr marL="8535787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8pPr>
            <a:lvl9pPr marL="9755185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72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35528" y="5408837"/>
            <a:ext cx="13819624" cy="12891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61611" y="5408837"/>
            <a:ext cx="13819624" cy="12891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79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763" y="1081769"/>
            <a:ext cx="28045708" cy="39272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9764" y="4980835"/>
            <a:ext cx="13756114" cy="2441030"/>
          </a:xfrm>
        </p:spPr>
        <p:txBody>
          <a:bodyPr anchor="b"/>
          <a:lstStyle>
            <a:lvl1pPr marL="0" indent="0">
              <a:buNone/>
              <a:defRPr sz="6401" b="1"/>
            </a:lvl1pPr>
            <a:lvl2pPr marL="1219398" indent="0">
              <a:buNone/>
              <a:defRPr sz="5334" b="1"/>
            </a:lvl2pPr>
            <a:lvl3pPr marL="2438796" indent="0">
              <a:buNone/>
              <a:defRPr sz="4801" b="1"/>
            </a:lvl3pPr>
            <a:lvl4pPr marL="3658194" indent="0">
              <a:buNone/>
              <a:defRPr sz="4267" b="1"/>
            </a:lvl4pPr>
            <a:lvl5pPr marL="4877592" indent="0">
              <a:buNone/>
              <a:defRPr sz="4267" b="1"/>
            </a:lvl5pPr>
            <a:lvl6pPr marL="6096991" indent="0">
              <a:buNone/>
              <a:defRPr sz="4267" b="1"/>
            </a:lvl6pPr>
            <a:lvl7pPr marL="7316389" indent="0">
              <a:buNone/>
              <a:defRPr sz="4267" b="1"/>
            </a:lvl7pPr>
            <a:lvl8pPr marL="8535787" indent="0">
              <a:buNone/>
              <a:defRPr sz="4267" b="1"/>
            </a:lvl8pPr>
            <a:lvl9pPr marL="9755185" indent="0">
              <a:buNone/>
              <a:defRPr sz="4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9764" y="7421865"/>
            <a:ext cx="13756114" cy="109164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61611" y="4980835"/>
            <a:ext cx="13823860" cy="2441030"/>
          </a:xfrm>
        </p:spPr>
        <p:txBody>
          <a:bodyPr anchor="b"/>
          <a:lstStyle>
            <a:lvl1pPr marL="0" indent="0">
              <a:buNone/>
              <a:defRPr sz="6401" b="1"/>
            </a:lvl1pPr>
            <a:lvl2pPr marL="1219398" indent="0">
              <a:buNone/>
              <a:defRPr sz="5334" b="1"/>
            </a:lvl2pPr>
            <a:lvl3pPr marL="2438796" indent="0">
              <a:buNone/>
              <a:defRPr sz="4801" b="1"/>
            </a:lvl3pPr>
            <a:lvl4pPr marL="3658194" indent="0">
              <a:buNone/>
              <a:defRPr sz="4267" b="1"/>
            </a:lvl4pPr>
            <a:lvl5pPr marL="4877592" indent="0">
              <a:buNone/>
              <a:defRPr sz="4267" b="1"/>
            </a:lvl5pPr>
            <a:lvl6pPr marL="6096991" indent="0">
              <a:buNone/>
              <a:defRPr sz="4267" b="1"/>
            </a:lvl6pPr>
            <a:lvl7pPr marL="7316389" indent="0">
              <a:buNone/>
              <a:defRPr sz="4267" b="1"/>
            </a:lvl7pPr>
            <a:lvl8pPr marL="8535787" indent="0">
              <a:buNone/>
              <a:defRPr sz="4267" b="1"/>
            </a:lvl8pPr>
            <a:lvl9pPr marL="9755185" indent="0">
              <a:buNone/>
              <a:defRPr sz="4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61611" y="7421865"/>
            <a:ext cx="13823860" cy="109164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996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570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766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764" y="1354561"/>
            <a:ext cx="10487502" cy="4740963"/>
          </a:xfrm>
        </p:spPr>
        <p:txBody>
          <a:bodyPr anchor="b"/>
          <a:lstStyle>
            <a:lvl1pPr>
              <a:defRPr sz="8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23860" y="2925476"/>
            <a:ext cx="16461611" cy="14439243"/>
          </a:xfrm>
        </p:spPr>
        <p:txBody>
          <a:bodyPr/>
          <a:lstStyle>
            <a:lvl1pPr>
              <a:defRPr sz="8535"/>
            </a:lvl1pPr>
            <a:lvl2pPr>
              <a:defRPr sz="7468"/>
            </a:lvl2pPr>
            <a:lvl3pPr>
              <a:defRPr sz="6401"/>
            </a:lvl3pPr>
            <a:lvl4pPr>
              <a:defRPr sz="5334"/>
            </a:lvl4pPr>
            <a:lvl5pPr>
              <a:defRPr sz="5334"/>
            </a:lvl5pPr>
            <a:lvl6pPr>
              <a:defRPr sz="5334"/>
            </a:lvl6pPr>
            <a:lvl7pPr>
              <a:defRPr sz="5334"/>
            </a:lvl7pPr>
            <a:lvl8pPr>
              <a:defRPr sz="5334"/>
            </a:lvl8pPr>
            <a:lvl9pPr>
              <a:defRPr sz="533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764" y="6095524"/>
            <a:ext cx="10487502" cy="11292712"/>
          </a:xfrm>
        </p:spPr>
        <p:txBody>
          <a:bodyPr/>
          <a:lstStyle>
            <a:lvl1pPr marL="0" indent="0">
              <a:buNone/>
              <a:defRPr sz="4267"/>
            </a:lvl1pPr>
            <a:lvl2pPr marL="1219398" indent="0">
              <a:buNone/>
              <a:defRPr sz="3734"/>
            </a:lvl2pPr>
            <a:lvl3pPr marL="2438796" indent="0">
              <a:buNone/>
              <a:defRPr sz="3201"/>
            </a:lvl3pPr>
            <a:lvl4pPr marL="3658194" indent="0">
              <a:buNone/>
              <a:defRPr sz="2667"/>
            </a:lvl4pPr>
            <a:lvl5pPr marL="4877592" indent="0">
              <a:buNone/>
              <a:defRPr sz="2667"/>
            </a:lvl5pPr>
            <a:lvl6pPr marL="6096991" indent="0">
              <a:buNone/>
              <a:defRPr sz="2667"/>
            </a:lvl6pPr>
            <a:lvl7pPr marL="7316389" indent="0">
              <a:buNone/>
              <a:defRPr sz="2667"/>
            </a:lvl7pPr>
            <a:lvl8pPr marL="8535787" indent="0">
              <a:buNone/>
              <a:defRPr sz="2667"/>
            </a:lvl8pPr>
            <a:lvl9pPr marL="9755185" indent="0">
              <a:buNone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841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764" y="1354561"/>
            <a:ext cx="10487502" cy="4740963"/>
          </a:xfrm>
        </p:spPr>
        <p:txBody>
          <a:bodyPr anchor="b"/>
          <a:lstStyle>
            <a:lvl1pPr>
              <a:defRPr sz="8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23860" y="2925476"/>
            <a:ext cx="16461611" cy="14439243"/>
          </a:xfrm>
        </p:spPr>
        <p:txBody>
          <a:bodyPr anchor="t"/>
          <a:lstStyle>
            <a:lvl1pPr marL="0" indent="0">
              <a:buNone/>
              <a:defRPr sz="8535"/>
            </a:lvl1pPr>
            <a:lvl2pPr marL="1219398" indent="0">
              <a:buNone/>
              <a:defRPr sz="7468"/>
            </a:lvl2pPr>
            <a:lvl3pPr marL="2438796" indent="0">
              <a:buNone/>
              <a:defRPr sz="6401"/>
            </a:lvl3pPr>
            <a:lvl4pPr marL="3658194" indent="0">
              <a:buNone/>
              <a:defRPr sz="5334"/>
            </a:lvl4pPr>
            <a:lvl5pPr marL="4877592" indent="0">
              <a:buNone/>
              <a:defRPr sz="5334"/>
            </a:lvl5pPr>
            <a:lvl6pPr marL="6096991" indent="0">
              <a:buNone/>
              <a:defRPr sz="5334"/>
            </a:lvl6pPr>
            <a:lvl7pPr marL="7316389" indent="0">
              <a:buNone/>
              <a:defRPr sz="5334"/>
            </a:lvl7pPr>
            <a:lvl8pPr marL="8535787" indent="0">
              <a:buNone/>
              <a:defRPr sz="5334"/>
            </a:lvl8pPr>
            <a:lvl9pPr marL="9755185" indent="0">
              <a:buNone/>
              <a:defRPr sz="533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764" y="6095524"/>
            <a:ext cx="10487502" cy="11292712"/>
          </a:xfrm>
        </p:spPr>
        <p:txBody>
          <a:bodyPr/>
          <a:lstStyle>
            <a:lvl1pPr marL="0" indent="0">
              <a:buNone/>
              <a:defRPr sz="4267"/>
            </a:lvl1pPr>
            <a:lvl2pPr marL="1219398" indent="0">
              <a:buNone/>
              <a:defRPr sz="3734"/>
            </a:lvl2pPr>
            <a:lvl3pPr marL="2438796" indent="0">
              <a:buNone/>
              <a:defRPr sz="3201"/>
            </a:lvl3pPr>
            <a:lvl4pPr marL="3658194" indent="0">
              <a:buNone/>
              <a:defRPr sz="2667"/>
            </a:lvl4pPr>
            <a:lvl5pPr marL="4877592" indent="0">
              <a:buNone/>
              <a:defRPr sz="2667"/>
            </a:lvl5pPr>
            <a:lvl6pPr marL="6096991" indent="0">
              <a:buNone/>
              <a:defRPr sz="2667"/>
            </a:lvl6pPr>
            <a:lvl7pPr marL="7316389" indent="0">
              <a:buNone/>
              <a:defRPr sz="2667"/>
            </a:lvl7pPr>
            <a:lvl8pPr marL="8535787" indent="0">
              <a:buNone/>
              <a:defRPr sz="2667"/>
            </a:lvl8pPr>
            <a:lvl9pPr marL="9755185" indent="0">
              <a:buNone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739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5528" y="1081769"/>
            <a:ext cx="28045708" cy="3927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5528" y="5408837"/>
            <a:ext cx="28045708" cy="12891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35527" y="18832160"/>
            <a:ext cx="7316272" cy="1081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DDB2B-D1E1-EC42-A6F9-FF04690D0C18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71178" y="18832160"/>
            <a:ext cx="10974408" cy="1081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964964" y="18832160"/>
            <a:ext cx="7316272" cy="1081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BF4E8A-22EE-3E46-8411-1EAFBA1C2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57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796" rtl="0" eaLnBrk="1" latinLnBrk="0" hangingPunct="1">
        <a:lnSpc>
          <a:spcPct val="90000"/>
        </a:lnSpc>
        <a:spcBef>
          <a:spcPct val="0"/>
        </a:spcBef>
        <a:buNone/>
        <a:defRPr sz="1173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99" indent="-609699" algn="l" defTabSz="2438796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8" kern="1200">
          <a:solidFill>
            <a:schemeClr val="tx1"/>
          </a:solidFill>
          <a:latin typeface="+mn-lt"/>
          <a:ea typeface="+mn-ea"/>
          <a:cs typeface="+mn-cs"/>
        </a:defRPr>
      </a:lvl1pPr>
      <a:lvl2pPr marL="1829097" indent="-609699" algn="l" defTabSz="2438796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sz="6401" kern="1200">
          <a:solidFill>
            <a:schemeClr val="tx1"/>
          </a:solidFill>
          <a:latin typeface="+mn-lt"/>
          <a:ea typeface="+mn-ea"/>
          <a:cs typeface="+mn-cs"/>
        </a:defRPr>
      </a:lvl2pPr>
      <a:lvl3pPr marL="3048495" indent="-609699" algn="l" defTabSz="2438796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sz="5334" kern="1200">
          <a:solidFill>
            <a:schemeClr val="tx1"/>
          </a:solidFill>
          <a:latin typeface="+mn-lt"/>
          <a:ea typeface="+mn-ea"/>
          <a:cs typeface="+mn-cs"/>
        </a:defRPr>
      </a:lvl3pPr>
      <a:lvl4pPr marL="4267893" indent="-609699" algn="l" defTabSz="2438796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sz="4801" kern="1200">
          <a:solidFill>
            <a:schemeClr val="tx1"/>
          </a:solidFill>
          <a:latin typeface="+mn-lt"/>
          <a:ea typeface="+mn-ea"/>
          <a:cs typeface="+mn-cs"/>
        </a:defRPr>
      </a:lvl4pPr>
      <a:lvl5pPr marL="5487292" indent="-609699" algn="l" defTabSz="2438796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sz="4801" kern="1200">
          <a:solidFill>
            <a:schemeClr val="tx1"/>
          </a:solidFill>
          <a:latin typeface="+mn-lt"/>
          <a:ea typeface="+mn-ea"/>
          <a:cs typeface="+mn-cs"/>
        </a:defRPr>
      </a:lvl5pPr>
      <a:lvl6pPr marL="6706690" indent="-609699" algn="l" defTabSz="2438796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sz="4801" kern="1200">
          <a:solidFill>
            <a:schemeClr val="tx1"/>
          </a:solidFill>
          <a:latin typeface="+mn-lt"/>
          <a:ea typeface="+mn-ea"/>
          <a:cs typeface="+mn-cs"/>
        </a:defRPr>
      </a:lvl6pPr>
      <a:lvl7pPr marL="7926088" indent="-609699" algn="l" defTabSz="2438796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sz="4801" kern="1200">
          <a:solidFill>
            <a:schemeClr val="tx1"/>
          </a:solidFill>
          <a:latin typeface="+mn-lt"/>
          <a:ea typeface="+mn-ea"/>
          <a:cs typeface="+mn-cs"/>
        </a:defRPr>
      </a:lvl7pPr>
      <a:lvl8pPr marL="9145486" indent="-609699" algn="l" defTabSz="2438796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sz="4801" kern="1200">
          <a:solidFill>
            <a:schemeClr val="tx1"/>
          </a:solidFill>
          <a:latin typeface="+mn-lt"/>
          <a:ea typeface="+mn-ea"/>
          <a:cs typeface="+mn-cs"/>
        </a:defRPr>
      </a:lvl8pPr>
      <a:lvl9pPr marL="10364884" indent="-609699" algn="l" defTabSz="2438796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sz="4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96" rtl="0" eaLnBrk="1" latinLnBrk="0" hangingPunct="1">
        <a:defRPr sz="4801" kern="1200">
          <a:solidFill>
            <a:schemeClr val="tx1"/>
          </a:solidFill>
          <a:latin typeface="+mn-lt"/>
          <a:ea typeface="+mn-ea"/>
          <a:cs typeface="+mn-cs"/>
        </a:defRPr>
      </a:lvl1pPr>
      <a:lvl2pPr marL="1219398" algn="l" defTabSz="2438796" rtl="0" eaLnBrk="1" latinLnBrk="0" hangingPunct="1">
        <a:defRPr sz="4801" kern="1200">
          <a:solidFill>
            <a:schemeClr val="tx1"/>
          </a:solidFill>
          <a:latin typeface="+mn-lt"/>
          <a:ea typeface="+mn-ea"/>
          <a:cs typeface="+mn-cs"/>
        </a:defRPr>
      </a:lvl2pPr>
      <a:lvl3pPr marL="2438796" algn="l" defTabSz="2438796" rtl="0" eaLnBrk="1" latinLnBrk="0" hangingPunct="1">
        <a:defRPr sz="4801" kern="1200">
          <a:solidFill>
            <a:schemeClr val="tx1"/>
          </a:solidFill>
          <a:latin typeface="+mn-lt"/>
          <a:ea typeface="+mn-ea"/>
          <a:cs typeface="+mn-cs"/>
        </a:defRPr>
      </a:lvl3pPr>
      <a:lvl4pPr marL="3658194" algn="l" defTabSz="2438796" rtl="0" eaLnBrk="1" latinLnBrk="0" hangingPunct="1">
        <a:defRPr sz="4801" kern="1200">
          <a:solidFill>
            <a:schemeClr val="tx1"/>
          </a:solidFill>
          <a:latin typeface="+mn-lt"/>
          <a:ea typeface="+mn-ea"/>
          <a:cs typeface="+mn-cs"/>
        </a:defRPr>
      </a:lvl4pPr>
      <a:lvl5pPr marL="4877592" algn="l" defTabSz="2438796" rtl="0" eaLnBrk="1" latinLnBrk="0" hangingPunct="1">
        <a:defRPr sz="4801" kern="1200">
          <a:solidFill>
            <a:schemeClr val="tx1"/>
          </a:solidFill>
          <a:latin typeface="+mn-lt"/>
          <a:ea typeface="+mn-ea"/>
          <a:cs typeface="+mn-cs"/>
        </a:defRPr>
      </a:lvl5pPr>
      <a:lvl6pPr marL="6096991" algn="l" defTabSz="2438796" rtl="0" eaLnBrk="1" latinLnBrk="0" hangingPunct="1">
        <a:defRPr sz="4801" kern="1200">
          <a:solidFill>
            <a:schemeClr val="tx1"/>
          </a:solidFill>
          <a:latin typeface="+mn-lt"/>
          <a:ea typeface="+mn-ea"/>
          <a:cs typeface="+mn-cs"/>
        </a:defRPr>
      </a:lvl6pPr>
      <a:lvl7pPr marL="7316389" algn="l" defTabSz="2438796" rtl="0" eaLnBrk="1" latinLnBrk="0" hangingPunct="1">
        <a:defRPr sz="4801" kern="1200">
          <a:solidFill>
            <a:schemeClr val="tx1"/>
          </a:solidFill>
          <a:latin typeface="+mn-lt"/>
          <a:ea typeface="+mn-ea"/>
          <a:cs typeface="+mn-cs"/>
        </a:defRPr>
      </a:lvl7pPr>
      <a:lvl8pPr marL="8535787" algn="l" defTabSz="2438796" rtl="0" eaLnBrk="1" latinLnBrk="0" hangingPunct="1">
        <a:defRPr sz="4801" kern="1200">
          <a:solidFill>
            <a:schemeClr val="tx1"/>
          </a:solidFill>
          <a:latin typeface="+mn-lt"/>
          <a:ea typeface="+mn-ea"/>
          <a:cs typeface="+mn-cs"/>
        </a:defRPr>
      </a:lvl8pPr>
      <a:lvl9pPr marL="9755185" algn="l" defTabSz="2438796" rtl="0" eaLnBrk="1" latinLnBrk="0" hangingPunct="1">
        <a:defRPr sz="4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miling for the picture&#10;&#10;Description automatically generated with low confidence">
            <a:extLst>
              <a:ext uri="{FF2B5EF4-FFF2-40B4-BE49-F238E27FC236}">
                <a16:creationId xmlns:a16="http://schemas.microsoft.com/office/drawing/2014/main" id="{A2EA7980-8D49-CB4A-9166-19694A3DD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4614" y="4198865"/>
            <a:ext cx="15183166" cy="113822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34C2EB-E7C7-D94D-8FC2-DD6E3C99C151}"/>
              </a:ext>
            </a:extLst>
          </p:cNvPr>
          <p:cNvSpPr txBox="1"/>
          <p:nvPr/>
        </p:nvSpPr>
        <p:spPr>
          <a:xfrm>
            <a:off x="3983890" y="7909187"/>
            <a:ext cx="11362406" cy="4565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88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Hi!</a:t>
            </a:r>
          </a:p>
          <a:p>
            <a:pPr>
              <a:spcAft>
                <a:spcPts val="1600"/>
              </a:spcAft>
            </a:pPr>
            <a:r>
              <a:rPr lang="en-US" sz="88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I’m </a:t>
            </a:r>
            <a:r>
              <a:rPr lang="en-US" sz="88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Panos</a:t>
            </a:r>
          </a:p>
          <a:p>
            <a:pPr>
              <a:spcAft>
                <a:spcPts val="1600"/>
              </a:spcAft>
            </a:pPr>
            <a:r>
              <a:rPr lang="en-US" sz="88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 do Physics and Math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31F0AA-58D6-A64D-B565-E2028081C8DB}"/>
              </a:ext>
            </a:extLst>
          </p:cNvPr>
          <p:cNvSpPr txBox="1"/>
          <p:nvPr/>
        </p:nvSpPr>
        <p:spPr>
          <a:xfrm>
            <a:off x="8128507" y="18557591"/>
            <a:ext cx="2056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HELLO!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2B561E-7E91-B940-BA91-03B5269BBBBA}"/>
              </a:ext>
            </a:extLst>
          </p:cNvPr>
          <p:cNvSpPr txBox="1"/>
          <p:nvPr/>
        </p:nvSpPr>
        <p:spPr>
          <a:xfrm>
            <a:off x="12292307" y="18557591"/>
            <a:ext cx="30348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RESEARCH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D47E5D-BD19-034D-BC4B-94416583A022}"/>
              </a:ext>
            </a:extLst>
          </p:cNvPr>
          <p:cNvSpPr txBox="1"/>
          <p:nvPr/>
        </p:nvSpPr>
        <p:spPr>
          <a:xfrm>
            <a:off x="17433939" y="18525469"/>
            <a:ext cx="17459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MORE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61B1A8-3ED4-6B48-B943-E3DD76693C1F}"/>
              </a:ext>
            </a:extLst>
          </p:cNvPr>
          <p:cNvSpPr txBox="1"/>
          <p:nvPr/>
        </p:nvSpPr>
        <p:spPr>
          <a:xfrm>
            <a:off x="21286757" y="18525468"/>
            <a:ext cx="6896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@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AD20CF0-D226-D948-A354-5FF983DF7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31432" y="18654928"/>
            <a:ext cx="574765" cy="57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8846B7-36B7-C14C-94DF-410895BD2C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5836" y="18641766"/>
            <a:ext cx="574765" cy="57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9746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034EC85-52F8-994F-9F48-B1D329D46B6B}"/>
              </a:ext>
            </a:extLst>
          </p:cNvPr>
          <p:cNvSpPr txBox="1"/>
          <p:nvPr/>
        </p:nvSpPr>
        <p:spPr>
          <a:xfrm>
            <a:off x="5116992" y="4236345"/>
            <a:ext cx="12410656" cy="12813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HELLO!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endParaRPr lang="en-US" sz="4400" b="1" dirty="0">
              <a:latin typeface="Roboto" panose="02000000000000000000" pitchFamily="2" charset="0"/>
              <a:ea typeface="Roboto" panose="02000000000000000000" pitchFamily="2" charset="0"/>
              <a:cs typeface="Lexend Deca" pitchFamily="2" charset="-78"/>
            </a:endParaRP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I’m a student at </a:t>
            </a: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New York University 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studying </a:t>
            </a: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Physics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 and </a:t>
            </a: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Mathematics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 with a minor in Engineering. 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 am currently doing </a:t>
            </a: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research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 in </a:t>
            </a: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Mathematical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 and </a:t>
            </a: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High Energy Physics 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at NYUAD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Astroparticle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 Laboratory and Sati Group.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  <a:cs typeface="Lexend Deca" pitchFamily="2" charset="-78"/>
            </a:endParaRP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My research interests include </a:t>
            </a:r>
            <a:r>
              <a:rPr lang="en-US" sz="3600" b="1" dirty="0" err="1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Astroparticle</a:t>
            </a: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 Physics, Partial Differential Equations, and Gauge Theories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.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  <a:cs typeface="Lexend Deca" pitchFamily="2" charset="-78"/>
            </a:endParaRP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Resume, CV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Relevant Coursework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FC9C49-EB70-FA44-9CA2-6CA69FC63180}"/>
              </a:ext>
            </a:extLst>
          </p:cNvPr>
          <p:cNvSpPr txBox="1"/>
          <p:nvPr/>
        </p:nvSpPr>
        <p:spPr>
          <a:xfrm>
            <a:off x="8233010" y="792106"/>
            <a:ext cx="2056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HELLO!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31C10F-7BAC-354B-9D6F-10584AC5D90C}"/>
              </a:ext>
            </a:extLst>
          </p:cNvPr>
          <p:cNvSpPr txBox="1"/>
          <p:nvPr/>
        </p:nvSpPr>
        <p:spPr>
          <a:xfrm>
            <a:off x="12396810" y="792106"/>
            <a:ext cx="30348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RESEARCH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9EB646-82CA-1646-9D55-3FBC29EEE3E8}"/>
              </a:ext>
            </a:extLst>
          </p:cNvPr>
          <p:cNvSpPr txBox="1"/>
          <p:nvPr/>
        </p:nvSpPr>
        <p:spPr>
          <a:xfrm>
            <a:off x="17538442" y="759984"/>
            <a:ext cx="17459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MORE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226842-7B99-7E44-9AEA-AD398DDC58B9}"/>
              </a:ext>
            </a:extLst>
          </p:cNvPr>
          <p:cNvSpPr txBox="1"/>
          <p:nvPr/>
        </p:nvSpPr>
        <p:spPr>
          <a:xfrm>
            <a:off x="21391260" y="759983"/>
            <a:ext cx="6896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@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E414FCB1-B84E-BC4B-AACF-C4135C6BC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35935" y="889443"/>
            <a:ext cx="574765" cy="57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9B441E03-C395-A146-91B2-3E990304E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0339" y="876281"/>
            <a:ext cx="574765" cy="57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2DEAD42-52E1-9741-A8E9-AE7BDDE688B4}"/>
              </a:ext>
            </a:extLst>
          </p:cNvPr>
          <p:cNvSpPr txBox="1"/>
          <p:nvPr/>
        </p:nvSpPr>
        <p:spPr>
          <a:xfrm>
            <a:off x="23700307" y="805068"/>
            <a:ext cx="962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CV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9759F86-0758-084F-9D81-F39DAD36D0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2">
                <a:tint val="45000"/>
                <a:satMod val="400000"/>
              </a:schemeClr>
            </a:duotone>
            <a:alphaModFix amt="20000"/>
          </a:blip>
          <a:srcRect b="26503"/>
          <a:stretch/>
        </p:blipFill>
        <p:spPr>
          <a:xfrm>
            <a:off x="19699596" y="2509794"/>
            <a:ext cx="15476062" cy="1253469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91B5487-0C5E-8A45-9CCD-7E38B1C436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2">
                <a:tint val="45000"/>
                <a:satMod val="400000"/>
              </a:schemeClr>
            </a:duotone>
            <a:alphaModFix amt="20000"/>
          </a:blip>
          <a:srcRect t="72184"/>
          <a:stretch/>
        </p:blipFill>
        <p:spPr>
          <a:xfrm>
            <a:off x="29516935" y="12726731"/>
            <a:ext cx="13281706" cy="407125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52A4015-C175-9F4C-A303-E1E65DE5E1D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bg2">
                <a:tint val="45000"/>
                <a:satMod val="400000"/>
              </a:schemeClr>
            </a:duotone>
            <a:alphaModFix amt="20000"/>
          </a:blip>
          <a:stretch>
            <a:fillRect/>
          </a:stretch>
        </p:blipFill>
        <p:spPr>
          <a:xfrm>
            <a:off x="18996594" y="15004767"/>
            <a:ext cx="13931900" cy="635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443C6AB-1C58-4441-A82B-5F59459B7ED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biLevel thresh="25000"/>
            <a:alphaModFix amt="20000"/>
          </a:blip>
          <a:srcRect t="53147"/>
          <a:stretch/>
        </p:blipFill>
        <p:spPr>
          <a:xfrm>
            <a:off x="18996594" y="36758491"/>
            <a:ext cx="17170394" cy="1021693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95646E2-0EA4-364E-A116-D84C0D223BC8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alphaModFix amt="20000"/>
          </a:blip>
          <a:stretch>
            <a:fillRect/>
          </a:stretch>
        </p:blipFill>
        <p:spPr>
          <a:xfrm>
            <a:off x="18996594" y="21906879"/>
            <a:ext cx="15891225" cy="1485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607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034EC85-52F8-994F-9F48-B1D329D46B6B}"/>
              </a:ext>
            </a:extLst>
          </p:cNvPr>
          <p:cNvSpPr txBox="1"/>
          <p:nvPr/>
        </p:nvSpPr>
        <p:spPr>
          <a:xfrm>
            <a:off x="4341136" y="3543617"/>
            <a:ext cx="16662353" cy="19687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RESEARCH IN A NUTSHEL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 have had research experience in 3 different fields. Theoretical Physics, Experimental Physics, and Electrical Engineering.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  <a:cs typeface="Lexend Deca" pitchFamily="2" charset="-78"/>
            </a:endParaRP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In Theoretical Physics, 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 am currently working in understanding Gauge Theory in order to apply it to the study of Field Theories in Cosmology. I have also studied the theory of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Neutrinoless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 Beta Decay and conducted my Undergraduate Thesis Project on theoretically predicting the acoustic signals of WIMPs in Noble Liquid detectors. 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  <a:cs typeface="Lexend Deca" pitchFamily="2" charset="-78"/>
            </a:endParaRP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In Experimental Physics, 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 am currently part of the XENON Collaboration working on computational models for dark matter signal waveforms on the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XENONnT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 detector, as well as worked on the design and development of a Dielectric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Haloscope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 to detect Dark Photons. 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endParaRPr lang="en-US" sz="3600" b="1" dirty="0">
              <a:latin typeface="Roboto" panose="02000000000000000000" pitchFamily="2" charset="0"/>
              <a:ea typeface="Roboto" panose="02000000000000000000" pitchFamily="2" charset="0"/>
              <a:cs typeface="Lexend Deca" pitchFamily="2" charset="-78"/>
            </a:endParaRP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In Engineering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, I developed a theoretical continuous optimization algorithm based on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stigmergy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. I also worked on the design of haptic actuators, the theoretical, physical modelling of soft haptic materials and ground robotics.</a:t>
            </a:r>
            <a:endParaRPr lang="en-US" sz="3600" b="1" dirty="0">
              <a:latin typeface="Roboto" panose="02000000000000000000" pitchFamily="2" charset="0"/>
              <a:ea typeface="Roboto" panose="02000000000000000000" pitchFamily="2" charset="0"/>
              <a:cs typeface="Lexend Deca" pitchFamily="2" charset="-78"/>
            </a:endParaRPr>
          </a:p>
          <a:p>
            <a:pPr>
              <a:lnSpc>
                <a:spcPct val="150000"/>
              </a:lnSpc>
              <a:spcAft>
                <a:spcPts val="1600"/>
              </a:spcAft>
            </a:pPr>
            <a:endParaRPr lang="en-US" sz="3600" dirty="0">
              <a:latin typeface="Roboto" panose="02000000000000000000" pitchFamily="2" charset="0"/>
              <a:ea typeface="Roboto" panose="02000000000000000000" pitchFamily="2" charset="0"/>
              <a:cs typeface="Lexend Deca" pitchFamily="2" charset="-78"/>
            </a:endParaRP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Resume, CV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Relevant Coursework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FC9C49-EB70-FA44-9CA2-6CA69FC63180}"/>
              </a:ext>
            </a:extLst>
          </p:cNvPr>
          <p:cNvSpPr txBox="1"/>
          <p:nvPr/>
        </p:nvSpPr>
        <p:spPr>
          <a:xfrm>
            <a:off x="8233010" y="792106"/>
            <a:ext cx="2056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HELLO!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31C10F-7BAC-354B-9D6F-10584AC5D90C}"/>
              </a:ext>
            </a:extLst>
          </p:cNvPr>
          <p:cNvSpPr txBox="1"/>
          <p:nvPr/>
        </p:nvSpPr>
        <p:spPr>
          <a:xfrm>
            <a:off x="12396810" y="792106"/>
            <a:ext cx="30348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RESEARCH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9EB646-82CA-1646-9D55-3FBC29EEE3E8}"/>
              </a:ext>
            </a:extLst>
          </p:cNvPr>
          <p:cNvSpPr txBox="1"/>
          <p:nvPr/>
        </p:nvSpPr>
        <p:spPr>
          <a:xfrm>
            <a:off x="17538442" y="759984"/>
            <a:ext cx="17459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MORE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226842-7B99-7E44-9AEA-AD398DDC58B9}"/>
              </a:ext>
            </a:extLst>
          </p:cNvPr>
          <p:cNvSpPr txBox="1"/>
          <p:nvPr/>
        </p:nvSpPr>
        <p:spPr>
          <a:xfrm>
            <a:off x="21391260" y="759983"/>
            <a:ext cx="6896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@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E414FCB1-B84E-BC4B-AACF-C4135C6BC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35935" y="889443"/>
            <a:ext cx="574765" cy="57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9B441E03-C395-A146-91B2-3E990304E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0339" y="876281"/>
            <a:ext cx="574765" cy="57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2DEAD42-52E1-9741-A8E9-AE7BDDE688B4}"/>
              </a:ext>
            </a:extLst>
          </p:cNvPr>
          <p:cNvSpPr txBox="1"/>
          <p:nvPr/>
        </p:nvSpPr>
        <p:spPr>
          <a:xfrm>
            <a:off x="23700307" y="805068"/>
            <a:ext cx="962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CV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358D2A-AC90-1649-88D9-D0E635E06B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alphaModFix amt="20000"/>
          </a:blip>
          <a:srcRect t="53147"/>
          <a:stretch/>
        </p:blipFill>
        <p:spPr>
          <a:xfrm>
            <a:off x="19467670" y="16812348"/>
            <a:ext cx="17170394" cy="102169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3D902D-378A-EC4B-9E56-AA1444CC98C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  <a:alphaModFix amt="20000"/>
          </a:blip>
          <a:stretch>
            <a:fillRect/>
          </a:stretch>
        </p:blipFill>
        <p:spPr>
          <a:xfrm>
            <a:off x="19284433" y="1960736"/>
            <a:ext cx="15891225" cy="1485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102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034EC85-52F8-994F-9F48-B1D329D46B6B}"/>
              </a:ext>
            </a:extLst>
          </p:cNvPr>
          <p:cNvSpPr txBox="1"/>
          <p:nvPr/>
        </p:nvSpPr>
        <p:spPr>
          <a:xfrm>
            <a:off x="4341136" y="3543617"/>
            <a:ext cx="16662353" cy="2882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RELEVANT SKILLS AND COURSEWORK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Here is a complete list of skills, courses, and projects for each of theoretical, experimental physics and engineering.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FC9C49-EB70-FA44-9CA2-6CA69FC63180}"/>
              </a:ext>
            </a:extLst>
          </p:cNvPr>
          <p:cNvSpPr txBox="1"/>
          <p:nvPr/>
        </p:nvSpPr>
        <p:spPr>
          <a:xfrm>
            <a:off x="8233010" y="792106"/>
            <a:ext cx="2056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HELLO!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31C10F-7BAC-354B-9D6F-10584AC5D90C}"/>
              </a:ext>
            </a:extLst>
          </p:cNvPr>
          <p:cNvSpPr txBox="1"/>
          <p:nvPr/>
        </p:nvSpPr>
        <p:spPr>
          <a:xfrm>
            <a:off x="12396810" y="792106"/>
            <a:ext cx="30348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RESEARCH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9EB646-82CA-1646-9D55-3FBC29EEE3E8}"/>
              </a:ext>
            </a:extLst>
          </p:cNvPr>
          <p:cNvSpPr txBox="1"/>
          <p:nvPr/>
        </p:nvSpPr>
        <p:spPr>
          <a:xfrm>
            <a:off x="17538442" y="759984"/>
            <a:ext cx="17459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MORE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226842-7B99-7E44-9AEA-AD398DDC58B9}"/>
              </a:ext>
            </a:extLst>
          </p:cNvPr>
          <p:cNvSpPr txBox="1"/>
          <p:nvPr/>
        </p:nvSpPr>
        <p:spPr>
          <a:xfrm>
            <a:off x="21391260" y="759983"/>
            <a:ext cx="6896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@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E414FCB1-B84E-BC4B-AACF-C4135C6BC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35935" y="889443"/>
            <a:ext cx="574765" cy="57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9B441E03-C395-A146-91B2-3E990304E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10339" y="876281"/>
            <a:ext cx="574765" cy="574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2DEAD42-52E1-9741-A8E9-AE7BDDE688B4}"/>
              </a:ext>
            </a:extLst>
          </p:cNvPr>
          <p:cNvSpPr txBox="1"/>
          <p:nvPr/>
        </p:nvSpPr>
        <p:spPr>
          <a:xfrm>
            <a:off x="23700307" y="805068"/>
            <a:ext cx="962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CV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4ECF19-6B1C-8340-A91F-92FC7FD05769}"/>
              </a:ext>
            </a:extLst>
          </p:cNvPr>
          <p:cNvSpPr/>
          <p:nvPr/>
        </p:nvSpPr>
        <p:spPr>
          <a:xfrm>
            <a:off x="4341135" y="7914290"/>
            <a:ext cx="24442526" cy="73152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2B594D-221D-E94F-8B88-15A9C1567529}"/>
              </a:ext>
            </a:extLst>
          </p:cNvPr>
          <p:cNvSpPr txBox="1"/>
          <p:nvPr/>
        </p:nvSpPr>
        <p:spPr>
          <a:xfrm>
            <a:off x="4341135" y="6977821"/>
            <a:ext cx="16662353" cy="995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THEORETICAL PHYSICS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8B35C5-DDA0-7D44-BF7E-244847853926}"/>
              </a:ext>
            </a:extLst>
          </p:cNvPr>
          <p:cNvCxnSpPr>
            <a:cxnSpLocks/>
          </p:cNvCxnSpPr>
          <p:nvPr/>
        </p:nvCxnSpPr>
        <p:spPr>
          <a:xfrm>
            <a:off x="4341136" y="7946253"/>
            <a:ext cx="24442525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05E607A-34C2-B34B-99CA-FBC2C61613BB}"/>
              </a:ext>
            </a:extLst>
          </p:cNvPr>
          <p:cNvCxnSpPr>
            <a:cxnSpLocks/>
          </p:cNvCxnSpPr>
          <p:nvPr/>
        </p:nvCxnSpPr>
        <p:spPr>
          <a:xfrm>
            <a:off x="4341135" y="15256198"/>
            <a:ext cx="2444252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E587F2A-9F02-284F-AC56-8D136C3D55FC}"/>
              </a:ext>
            </a:extLst>
          </p:cNvPr>
          <p:cNvSpPr txBox="1"/>
          <p:nvPr/>
        </p:nvSpPr>
        <p:spPr>
          <a:xfrm>
            <a:off x="4341135" y="8114403"/>
            <a:ext cx="8055675" cy="4544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SKILLS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Here is a complete list of skills, courses, and projects for each of theoretical, experimental physics and engineering.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D1E22D-4281-524D-899E-7D6322DE6018}"/>
              </a:ext>
            </a:extLst>
          </p:cNvPr>
          <p:cNvSpPr txBox="1"/>
          <p:nvPr/>
        </p:nvSpPr>
        <p:spPr>
          <a:xfrm>
            <a:off x="12672311" y="8114403"/>
            <a:ext cx="8055675" cy="4544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COURSES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Here is a complete list of skills, courses, and projects for each of theoretical, experimental physics and engineering.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3107F8-8104-E84A-B6C9-1848906B3473}"/>
              </a:ext>
            </a:extLst>
          </p:cNvPr>
          <p:cNvSpPr txBox="1"/>
          <p:nvPr/>
        </p:nvSpPr>
        <p:spPr>
          <a:xfrm>
            <a:off x="20727986" y="8108533"/>
            <a:ext cx="8055675" cy="4544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44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PROJECTS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Here is a complete list of skills, courses, and projects for each of theoretical, experimental physics and engineering.</a:t>
            </a:r>
          </a:p>
        </p:txBody>
      </p:sp>
    </p:spTree>
    <p:extLst>
      <p:ext uri="{BB962C8B-B14F-4D97-AF65-F5344CB8AC3E}">
        <p14:creationId xmlns:p14="http://schemas.microsoft.com/office/powerpoint/2010/main" val="2128120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22E3CE-7269-8D43-A4A1-14013CCB8C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2">
                <a:tint val="45000"/>
                <a:satMod val="400000"/>
              </a:schemeClr>
            </a:duotone>
            <a:alphaModFix amt="20000"/>
          </a:blip>
          <a:srcRect b="26503"/>
          <a:stretch/>
        </p:blipFill>
        <p:spPr>
          <a:xfrm>
            <a:off x="17879222" y="-90249"/>
            <a:ext cx="15476062" cy="125346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A7AFD9-96D5-764C-905D-FCE12A6DA8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2">
                <a:tint val="45000"/>
                <a:satMod val="400000"/>
              </a:schemeClr>
            </a:duotone>
            <a:alphaModFix amt="20000"/>
          </a:blip>
          <a:srcRect t="72184"/>
          <a:stretch/>
        </p:blipFill>
        <p:spPr>
          <a:xfrm>
            <a:off x="26402007" y="11551074"/>
            <a:ext cx="13281706" cy="407125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EEE3305A-C451-B84F-9A03-709B3D6F5EA7}"/>
              </a:ext>
            </a:extLst>
          </p:cNvPr>
          <p:cNvSpPr/>
          <p:nvPr/>
        </p:nvSpPr>
        <p:spPr>
          <a:xfrm>
            <a:off x="19110960" y="5835452"/>
            <a:ext cx="8647509" cy="8647509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B0F0"/>
                </a:solidFill>
              </a:ln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467871-863B-A942-B0A8-428274C674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bg2">
                <a:tint val="45000"/>
                <a:satMod val="400000"/>
              </a:schemeClr>
            </a:duotone>
            <a:alphaModFix amt="20000"/>
          </a:blip>
          <a:stretch>
            <a:fillRect/>
          </a:stretch>
        </p:blipFill>
        <p:spPr>
          <a:xfrm>
            <a:off x="16120700" y="14482961"/>
            <a:ext cx="13931900" cy="635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34C2EB-E7C7-D94D-8FC2-DD6E3C99C151}"/>
              </a:ext>
            </a:extLst>
          </p:cNvPr>
          <p:cNvSpPr txBox="1"/>
          <p:nvPr/>
        </p:nvSpPr>
        <p:spPr>
          <a:xfrm>
            <a:off x="4758294" y="7873965"/>
            <a:ext cx="11362406" cy="45704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Hi!</a:t>
            </a:r>
          </a:p>
          <a:p>
            <a:r>
              <a:rPr lang="en-US" sz="88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I’m </a:t>
            </a:r>
            <a:r>
              <a:rPr lang="en-US" sz="88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Panos</a:t>
            </a:r>
          </a:p>
          <a:p>
            <a:r>
              <a:rPr lang="en-US" sz="8800" b="1" dirty="0">
                <a:latin typeface="Roboto" panose="02000000000000000000" pitchFamily="2" charset="0"/>
                <a:ea typeface="Roboto" panose="02000000000000000000" pitchFamily="2" charset="0"/>
                <a:cs typeface="Lexend Deca" pitchFamily="2" charset="-78"/>
              </a:rPr>
              <a:t>I do Physics and Math</a:t>
            </a:r>
          </a:p>
        </p:txBody>
      </p:sp>
    </p:spTree>
    <p:extLst>
      <p:ext uri="{BB962C8B-B14F-4D97-AF65-F5344CB8AC3E}">
        <p14:creationId xmlns:p14="http://schemas.microsoft.com/office/powerpoint/2010/main" val="713977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6608</TotalTime>
  <Words>361</Words>
  <Application>Microsoft Macintosh PowerPoint</Application>
  <PresentationFormat>Custom</PresentationFormat>
  <Paragraphs>54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Panos Oikono</dc:creator>
  <cp:lastModifiedBy>Panos Oikono</cp:lastModifiedBy>
  <cp:revision>7</cp:revision>
  <dcterms:created xsi:type="dcterms:W3CDTF">2021-08-17T14:50:49Z</dcterms:created>
  <dcterms:modified xsi:type="dcterms:W3CDTF">2021-08-22T18:39:31Z</dcterms:modified>
</cp:coreProperties>
</file>

<file path=docProps/thumbnail.jpeg>
</file>